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54" r:id="rId2"/>
    <p:sldId id="908" r:id="rId3"/>
    <p:sldId id="917" r:id="rId4"/>
    <p:sldId id="923" r:id="rId5"/>
    <p:sldId id="924" r:id="rId6"/>
    <p:sldId id="925" r:id="rId7"/>
    <p:sldId id="918" r:id="rId8"/>
    <p:sldId id="920" r:id="rId9"/>
    <p:sldId id="921" r:id="rId10"/>
    <p:sldId id="922" r:id="rId11"/>
    <p:sldId id="926" r:id="rId12"/>
    <p:sldId id="929" r:id="rId13"/>
    <p:sldId id="930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9148C8"/>
    <a:srgbClr val="F9FBF4"/>
    <a:srgbClr val="F0F4E2"/>
    <a:srgbClr val="F3F7E9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1668CF05-B3F6-4831-87B9-670A120674B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9A5FA50D-C67B-4CE6-82A1-9475F0F8E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81185BB0-935A-4020-81EC-E9AB0883C6E5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BF3D27D-09A3-410C-BB59-BFD9474F4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9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9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2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6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4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D27D-09A3-410C-BB59-BFD9474F4F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112-23ED-4DF4-A01A-A8088F461A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2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BBD3-2E9B-4C03-8D29-3908159688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9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EBF5-6B91-4840-909A-9ECCD3421F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10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98F3-8D27-4BCD-A2E7-EECB2D3575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2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A8DA-62CA-4114-9E74-387F12B8AA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92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FFF7-E0AC-4958-927E-B27D1EA4B6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9EB9-0D66-46DE-9653-022D755CD4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6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AA5-8A33-4CC8-9D40-FFC358EE7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75-72FB-447D-BEF2-DDBD1EEAE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0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41B0-FF94-4119-909C-7A7F3F3D66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00D4-C9CB-4C42-8E61-C1CBEFCD27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7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EEC9-5AE0-48B8-9D78-1B8F18AF2A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2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C5C7-7722-4112-AB85-F975FC9E86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7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71D0-DCCC-4E1A-89E3-165767BB17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6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15E8-F5E1-4ADC-BB52-AA161F71DE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3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048F-58C5-4BB3-98E2-F819074A00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7B9E-16A9-43E7-827D-3F0391D227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/ 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6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23061" y="2339101"/>
            <a:ext cx="10172700" cy="2152340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331258" cy="482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0251" y="-91179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1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062" y="2170880"/>
            <a:ext cx="10344151" cy="20467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اندازه گیری دقیق تلفات </a:t>
            </a:r>
          </a:p>
          <a:p>
            <a:pPr algn="ctr" rtl="1">
              <a:lnSpc>
                <a:spcPct val="150000"/>
              </a:lnSpc>
            </a:pPr>
            <a:r>
              <a:rPr lang="fa-IR" sz="4000" dirty="0">
                <a:solidFill>
                  <a:srgbClr val="914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 اساس داده های کنتورهای هوشمند</a:t>
            </a:r>
          </a:p>
        </p:txBody>
      </p:sp>
    </p:spTree>
    <p:extLst>
      <p:ext uri="{BB962C8B-B14F-4D97-AF65-F5344CB8AC3E}">
        <p14:creationId xmlns:p14="http://schemas.microsoft.com/office/powerpoint/2010/main" val="4233226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16649" y="411342"/>
            <a:ext cx="7221711" cy="1125385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352" y="-1635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544" y="690953"/>
            <a:ext cx="760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میزان کاهش تلفات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10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774061" y="3232709"/>
          <a:ext cx="9758499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833"/>
                <a:gridCol w="3252833"/>
                <a:gridCol w="3252833"/>
              </a:tblGrid>
              <a:tr h="1294895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تلفات پس از اجرای پروژه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بر اساس دیتای برداشت شده از </a:t>
                      </a:r>
                      <a:r>
                        <a:rPr lang="en-US" baseline="0" dirty="0" smtClean="0">
                          <a:cs typeface="B Titr" panose="00000700000000000000" pitchFamily="2" charset="-78"/>
                        </a:rPr>
                        <a:t>MDM</a:t>
                      </a:r>
                      <a:endParaRPr lang="en-US" dirty="0" smtClean="0">
                        <a:cs typeface="B Titr" panose="00000700000000000000" pitchFamily="2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تلفات قبل از اجرای پروژه بر اساس اندازه گیری ورودی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و خروجی</a:t>
                      </a:r>
                      <a:endParaRPr lang="en-US" dirty="0" smtClean="0">
                        <a:cs typeface="B Titr" panose="00000700000000000000" pitchFamily="2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پست</a:t>
                      </a:r>
                      <a:r>
                        <a:rPr lang="fa-I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2/3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6/9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هوایی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3/6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11/6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زمینی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2/93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%</a:t>
                      </a: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9/2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تلفات</a:t>
                      </a:r>
                      <a:r>
                        <a:rPr lang="fa-I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کل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971641" y="1564453"/>
            <a:ext cx="760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به تفکیک ترانس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2544" y="1673598"/>
            <a:ext cx="760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تلفات کلی</a:t>
            </a:r>
          </a:p>
        </p:txBody>
      </p:sp>
      <p:sp>
        <p:nvSpPr>
          <p:cNvPr id="6" name="Oval 5"/>
          <p:cNvSpPr/>
          <p:nvPr/>
        </p:nvSpPr>
        <p:spPr>
          <a:xfrm>
            <a:off x="2505219" y="5440680"/>
            <a:ext cx="1952481" cy="74155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56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11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0131" y="814690"/>
            <a:ext cx="107661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بنابرین تلفات فنی در شبکه تیپیکال بین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4/5 تا 5 درصد </a:t>
            </a: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است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مابقی تلفات مربوط به تلفات غیرفنی خواهد بود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هر چه تلفات شرکت توزیع کمتر باشد میزان کاهش آن دشوارتر خواهد بود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هدف ما در چشم انداز ۱۴۰۵ رسیدن به 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تلفات ۵ درصد در سال ۱۴۰۵</a:t>
            </a:r>
            <a:r>
              <a:rPr lang="fa-I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می باشد.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769" y="3123014"/>
            <a:ext cx="7563827" cy="3542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056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16649" y="411342"/>
            <a:ext cx="7221711" cy="1125385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6020" y="589042"/>
            <a:ext cx="697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بهبود دقت اندازه گیری تلفات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12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Content Placeholder 3" descr="Image2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852976"/>
            <a:ext cx="2673364" cy="200502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336683" y="5589270"/>
            <a:ext cx="343527" cy="4545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FF00"/>
              </a:solidFill>
            </a:endParaRPr>
          </a:p>
        </p:txBody>
      </p:sp>
      <p:pic>
        <p:nvPicPr>
          <p:cNvPr id="25" name="Content Placeholder 3" descr="Image24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7986" y="3268745"/>
            <a:ext cx="2199849" cy="215241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680459" y="4286250"/>
            <a:ext cx="373287" cy="44611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2"/>
              </a:solidFill>
            </a:endParaRPr>
          </a:p>
        </p:txBody>
      </p:sp>
      <p:pic>
        <p:nvPicPr>
          <p:cNvPr id="27" name="Content Placeholder 3" descr="Image24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1659" y="4194810"/>
            <a:ext cx="2943184" cy="262924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4520403" y="5038306"/>
            <a:ext cx="605725" cy="658675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3643" y="1627509"/>
            <a:ext cx="52700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در خصوص محاسبه تلفات نیز می بایست موارد ذیل لحاظ گردد: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اندازه گیری تلفات می بایست تنها بر اساس داده های سیستم بیلینگ باشد.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اجتناب از معادل سازی مصرف: هر مصرف کننده می بایست کنتور داشته باشد. (روشنایی معابر، دکه های پلیس، چراغهای راهنمایی و ...) تا رویه محاسبه تلفات واحد گردد</a:t>
            </a:r>
          </a:p>
          <a:p>
            <a:pPr algn="justLow" rtl="1">
              <a:lnSpc>
                <a:spcPct val="150000"/>
              </a:lnSpc>
            </a:pPr>
            <a:endParaRPr lang="fa-IR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2188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13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09594" y="668961"/>
            <a:ext cx="9906000" cy="1138068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1" algn="ctr" rtl="1">
              <a:lnSpc>
                <a:spcPct val="150000"/>
              </a:lnSpc>
              <a:spcAft>
                <a:spcPts val="1000"/>
              </a:spcAft>
            </a:pPr>
            <a:r>
              <a:rPr lang="fa-IR" sz="40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اندازه گیری دقیق تلفات از طریق سیستم </a:t>
            </a:r>
            <a:r>
              <a:rPr lang="en-US" sz="40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AMI</a:t>
            </a:r>
            <a:endParaRPr lang="fa-IR" sz="4000" dirty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4" y="1934871"/>
            <a:ext cx="7947025" cy="4799304"/>
          </a:xfrm>
          <a:prstGeom prst="rect">
            <a:avLst/>
          </a:prstGeom>
        </p:spPr>
      </p:pic>
      <p:pic>
        <p:nvPicPr>
          <p:cNvPr id="22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4570068" y="3197390"/>
            <a:ext cx="376034" cy="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5273593" y="3727339"/>
            <a:ext cx="390607" cy="3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83651" y="2475990"/>
            <a:ext cx="311767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وضعیت گذشته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24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8033941" y="3521491"/>
            <a:ext cx="423150" cy="3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983651" y="3684965"/>
            <a:ext cx="3117670" cy="369332"/>
          </a:xfrm>
          <a:prstGeom prst="rect">
            <a:avLst/>
          </a:prstGeom>
          <a:solidFill>
            <a:srgbClr val="A365D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وضعیت آینده (اجرای کامل </a:t>
            </a:r>
            <a:r>
              <a:rPr lang="en-US" dirty="0" smtClean="0">
                <a:cs typeface="B Titr" panose="00000700000000000000" pitchFamily="2" charset="-78"/>
              </a:rPr>
              <a:t>AMI</a:t>
            </a:r>
            <a:r>
              <a:rPr lang="fa-IR" dirty="0" smtClean="0">
                <a:cs typeface="B Titr" panose="00000700000000000000" pitchFamily="2" charset="-78"/>
              </a:rPr>
              <a:t>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83651" y="3081975"/>
            <a:ext cx="311767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وضعیت فعلی</a:t>
            </a:r>
          </a:p>
        </p:txBody>
      </p:sp>
      <p:pic>
        <p:nvPicPr>
          <p:cNvPr id="29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6031213" y="3268745"/>
            <a:ext cx="420708" cy="3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3065950" y="3513202"/>
            <a:ext cx="360968" cy="3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2566120" y="5232118"/>
            <a:ext cx="420708" cy="3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2594504" y="2644597"/>
            <a:ext cx="363939" cy="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A365D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2597257" y="4398385"/>
            <a:ext cx="363939" cy="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Image result for amr system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A365D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86713" b="74055"/>
          <a:stretch/>
        </p:blipFill>
        <p:spPr bwMode="auto">
          <a:xfrm>
            <a:off x="2594504" y="3544696"/>
            <a:ext cx="363939" cy="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8983651" y="4398385"/>
            <a:ext cx="0" cy="2173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983651" y="6572363"/>
            <a:ext cx="31176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8159030" y="5666841"/>
            <a:ext cx="1190453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bg1"/>
                </a:solidFill>
                <a:cs typeface="B Titr" panose="00000700000000000000" pitchFamily="2" charset="-78"/>
              </a:rPr>
              <a:t>دقت تلفات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8983651" y="6399497"/>
            <a:ext cx="599855" cy="172866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flipV="1">
            <a:off x="9583506" y="5796507"/>
            <a:ext cx="1091839" cy="62357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10763480" y="4944808"/>
            <a:ext cx="1047624" cy="851699"/>
          </a:xfrm>
          <a:prstGeom prst="curved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983651" y="4944808"/>
            <a:ext cx="2827453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92648" y="4821224"/>
            <a:ext cx="503631" cy="25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50" dirty="0" smtClean="0"/>
              <a:t>100٪</a:t>
            </a:r>
            <a:endParaRPr lang="en-US" sz="105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8996280" y="5796507"/>
            <a:ext cx="154620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47836" y="5542221"/>
            <a:ext cx="423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50" dirty="0" smtClean="0"/>
              <a:t>50٪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86622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 animBg="1"/>
      <p:bldP spid="34" grpId="0" animBg="1"/>
      <p:bldP spid="1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16649" y="411342"/>
            <a:ext cx="7221711" cy="1125385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279" y="617187"/>
            <a:ext cx="777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اندازه گیری دقیق تلفات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2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6358" y="1742572"/>
            <a:ext cx="1076618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یکی از مهمترین چالش ها در مقوله تلفات:</a:t>
            </a:r>
          </a:p>
          <a:p>
            <a:pPr algn="ctr" rtl="1">
              <a:lnSpc>
                <a:spcPct val="150000"/>
              </a:lnSpc>
            </a:pPr>
            <a:r>
              <a:rPr lang="fa-IR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تفکیک تلفات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فنی و غیرفنی در شبکه توزیع می باشد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بنابرین جهت تعیین نقطه مطلوب تلفات می بایست درک صحیحی نسبت به تلفات  و پارامترهای موثر بر تلفات موجود در شبکه داشته باشیم.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98" y="2773604"/>
            <a:ext cx="101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تعداد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64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16649" y="411342"/>
            <a:ext cx="7221711" cy="1125385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279" y="617187"/>
            <a:ext cx="777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بررسی وضعیت موجود در تلفات فنی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3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8731" y="1096077"/>
            <a:ext cx="1076618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هدف:</a:t>
            </a:r>
          </a:p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آنالیز تحلیلی و تفکیک تلفات ذاتی شبکه از کل تلفات</a:t>
            </a:r>
            <a:endParaRPr lang="fa-IR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ارائه نتایج این تحقیق در کنفرانس</a:t>
            </a:r>
          </a:p>
          <a:p>
            <a:pPr algn="justLow" rtl="1">
              <a:lnSpc>
                <a:spcPct val="150000"/>
              </a:lnSpc>
            </a:pPr>
            <a:r>
              <a:rPr lang="fa-I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 بین المللی سیرد 2017(اسکاتلند)</a:t>
            </a:r>
          </a:p>
          <a:p>
            <a:pPr algn="justLow" rtl="1">
              <a:lnSpc>
                <a:spcPct val="150000"/>
              </a:lnSpc>
            </a:pPr>
            <a:endParaRPr lang="fa-IR" sz="2800" dirty="0" smtClean="0">
              <a:solidFill>
                <a:srgbClr val="953735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sz="5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98" y="2773604"/>
            <a:ext cx="101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تعداد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2" y="2631890"/>
            <a:ext cx="7614285" cy="42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6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394463" y="4469713"/>
            <a:ext cx="9921782" cy="2152340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4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8731" y="4505134"/>
            <a:ext cx="9906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اندازه گیری تلفات ۲۰ کلیوولت</a:t>
            </a:r>
            <a:endParaRPr lang="fa-IR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فیدر نمونه امامت</a:t>
            </a:r>
            <a:endParaRPr lang="fa-IR" sz="4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63" y="828552"/>
            <a:ext cx="9288157" cy="346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66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86828" y="70415"/>
            <a:ext cx="5804632" cy="1174491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5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886" y="315588"/>
            <a:ext cx="7198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اندازه گیری تلفات ۲۰ کلیوولت</a:t>
            </a:r>
            <a:endParaRPr lang="fa-IR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فیدر نمونه امامت</a:t>
            </a:r>
            <a:endParaRPr lang="fa-IR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2" name="Picture 2" descr="azad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2109" b="17970"/>
          <a:stretch>
            <a:fillRect/>
          </a:stretch>
        </p:blipFill>
        <p:spPr bwMode="auto">
          <a:xfrm>
            <a:off x="1407518" y="1315049"/>
            <a:ext cx="8497447" cy="4200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58315" y="5585635"/>
            <a:ext cx="45958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شبیه سازی در نرم افزار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DIgSILENT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 تلفات فیدر و ترانس :  2/1 درصد 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2959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86828" y="70415"/>
            <a:ext cx="5804632" cy="1174491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6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886" y="315588"/>
            <a:ext cx="7198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اندازه گیری تلفات ۲۰ کلیوولت</a:t>
            </a:r>
            <a:endParaRPr lang="fa-IR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فیدر نمونه امامت</a:t>
            </a:r>
            <a:endParaRPr lang="fa-IR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9144" y="2035514"/>
            <a:ext cx="5909585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نصب کنتورهوشمند در خروجی کلیه ترانسفورماتورها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کنتور مرجع فیدر هوشمند می باشد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اندازه گیری دقیق تلفات از طریق اندازه گیری همزمان انرژي ورودی و خروجی</a:t>
            </a:r>
          </a:p>
          <a:p>
            <a:pPr algn="ctr" rtl="1">
              <a:lnSpc>
                <a:spcPct val="150000"/>
              </a:lnSpc>
            </a:pPr>
            <a:endParaRPr lang="fa-IR" sz="3200" dirty="0" smtClean="0">
              <a:solidFill>
                <a:schemeClr val="bg2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اندازه گیری از طریق سیستم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AMI</a:t>
            </a:r>
            <a:r>
              <a:rPr lang="fa-IR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: 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تلفات فیدر و ترانس:  2/3 درصد 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95" y="1281522"/>
            <a:ext cx="5272961" cy="54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8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68732" y="4480729"/>
            <a:ext cx="9921782" cy="2152340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" y="40134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7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516150"/>
            <a:ext cx="9906000" cy="20390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اندازه گیری تلفات در شبکه فشارضعیف منطقه مسکونی خیام:</a:t>
            </a:r>
            <a:r>
              <a:rPr lang="fa-I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اجرای کامل کنتورهای هوشمند</a:t>
            </a:r>
            <a:endParaRPr lang="fa-IR" sz="4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508" y="270417"/>
            <a:ext cx="9735436" cy="413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7668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22"/>
          <a:stretch/>
        </p:blipFill>
        <p:spPr bwMode="auto">
          <a:xfrm>
            <a:off x="47482" y="2810477"/>
            <a:ext cx="4883248" cy="379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516649" y="411342"/>
            <a:ext cx="7221711" cy="1125385"/>
          </a:xfrm>
          <a:prstGeom prst="roundRect">
            <a:avLst/>
          </a:prstGeom>
          <a:solidFill>
            <a:srgbClr val="F9FBF4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352" y="-1635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6458" y="690953"/>
            <a:ext cx="760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نصب کنتور مرجع برای محاسبه تلفات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8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1830" y="1740985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بلوک دیاگرام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1656" y="5452093"/>
            <a:ext cx="1062071" cy="852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52936" y="3233163"/>
            <a:ext cx="1089074" cy="190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543" y="3718543"/>
            <a:ext cx="644842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626962" y="1948069"/>
            <a:ext cx="590958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۴۳۷ مشترک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۳۵۱۶ متر شبکه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دو ترانس</a:t>
            </a:r>
          </a:p>
        </p:txBody>
      </p:sp>
    </p:spTree>
    <p:extLst>
      <p:ext uri="{BB962C8B-B14F-4D97-AF65-F5344CB8AC3E}">
        <p14:creationId xmlns:p14="http://schemas.microsoft.com/office/powerpoint/2010/main" val="2775791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3" b="4661"/>
          <a:stretch/>
        </p:blipFill>
        <p:spPr>
          <a:xfrm>
            <a:off x="9738360" y="0"/>
            <a:ext cx="2453639" cy="690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0932"/>
          <a:stretch/>
        </p:blipFill>
        <p:spPr>
          <a:xfrm>
            <a:off x="0" y="0"/>
            <a:ext cx="459266" cy="6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352" y="-1635"/>
            <a:ext cx="2980619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مجری طرح بهینه سازی  و کاهش تلفات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Loss Reduction Dep.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4295" y="3268745"/>
            <a:ext cx="794436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/ 13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60251" y="323270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9</a:t>
            </a:fld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60" y="34053"/>
            <a:ext cx="5117960" cy="682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>
          <a:xfrm>
            <a:off x="6470615" y="34053"/>
            <a:ext cx="5487602" cy="6774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Documents and Settings\h.noorbakhsh\Desktop\New Folder (3)\20151223_1202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20357"/>
          <a:stretch/>
        </p:blipFill>
        <p:spPr bwMode="auto">
          <a:xfrm>
            <a:off x="10428793" y="3056055"/>
            <a:ext cx="1600441" cy="1973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0384971" y="5138057"/>
            <a:ext cx="783772" cy="1164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h.noorbakhsh\Desktop\New Folder (3)\20151223_1214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3218" y="2712752"/>
            <a:ext cx="2456313" cy="1842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711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3371</TotalTime>
  <Words>607</Words>
  <Application>Microsoft Office PowerPoint</Application>
  <PresentationFormat>Widescreen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 Lotus</vt:lpstr>
      <vt:lpstr>B Titr</vt:lpstr>
      <vt:lpstr>Calibri</vt:lpstr>
      <vt:lpstr>Century Gothic</vt:lpstr>
      <vt:lpstr>IranNastaliq</vt:lpstr>
      <vt:lpstr>Tahoma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امیر خزایی</dc:creator>
  <cp:lastModifiedBy>امیر خزایی</cp:lastModifiedBy>
  <cp:revision>316</cp:revision>
  <cp:lastPrinted>2018-02-03T04:54:46Z</cp:lastPrinted>
  <dcterms:created xsi:type="dcterms:W3CDTF">2015-08-20T09:16:10Z</dcterms:created>
  <dcterms:modified xsi:type="dcterms:W3CDTF">2018-08-21T08:57:04Z</dcterms:modified>
</cp:coreProperties>
</file>